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3" r:id="rId2"/>
    <p:sldId id="287" r:id="rId3"/>
    <p:sldId id="281" r:id="rId4"/>
    <p:sldId id="284" r:id="rId5"/>
    <p:sldId id="265" r:id="rId6"/>
    <p:sldId id="282" r:id="rId7"/>
    <p:sldId id="276" r:id="rId8"/>
    <p:sldId id="285" r:id="rId9"/>
    <p:sldId id="288" r:id="rId10"/>
    <p:sldId id="289" r:id="rId11"/>
    <p:sldId id="291" r:id="rId12"/>
    <p:sldId id="292" r:id="rId13"/>
    <p:sldId id="290" r:id="rId14"/>
    <p:sldId id="268" r:id="rId15"/>
    <p:sldId id="269" r:id="rId16"/>
    <p:sldId id="286" r:id="rId17"/>
    <p:sldId id="270" r:id="rId18"/>
    <p:sldId id="271" r:id="rId19"/>
    <p:sldId id="272" r:id="rId20"/>
    <p:sldId id="258" r:id="rId21"/>
    <p:sldId id="259" r:id="rId22"/>
    <p:sldId id="279" r:id="rId23"/>
    <p:sldId id="260" r:id="rId24"/>
    <p:sldId id="261" r:id="rId2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215" autoAdjust="0"/>
    <p:restoredTop sz="81607" autoAdjust="0"/>
  </p:normalViewPr>
  <p:slideViewPr>
    <p:cSldViewPr snapToGrid="0">
      <p:cViewPr varScale="1">
        <p:scale>
          <a:sx n="90" d="100"/>
          <a:sy n="90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536" y="1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853088B-18C3-439A-8A6C-E4C13FB8E049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1789F09-EC7A-4DB7-A617-F68FA798F3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7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18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5013" y="4781261"/>
            <a:ext cx="5681980" cy="36967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08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5013" y="4781261"/>
            <a:ext cx="5681980" cy="36967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59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67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72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03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59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47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25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6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373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521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93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51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033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60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3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85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10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66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87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430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89F09-EC7A-4DB7-A617-F68FA798F3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30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1803717"/>
          </a:xfrm>
        </p:spPr>
        <p:txBody>
          <a:bodyPr/>
          <a:lstStyle/>
          <a:p>
            <a:r>
              <a:rPr lang="en-US" dirty="0"/>
              <a:t>Living Within the Riverbanks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/>
              <a:t>Paul Soriano (Florida)</a:t>
            </a:r>
          </a:p>
          <a:p>
            <a:r>
              <a:rPr lang="en-US" sz="3600" dirty="0"/>
              <a:t>Gail Simpson (Ohio)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8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4F8-CDF0-4294-82CA-D2379F69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E638A-0720-482F-9F06-3F623F756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0418" y="365125"/>
            <a:ext cx="8878887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are the Riverbanks Wide in some areas and Narrow in others?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B55E1-1744-4581-B5D9-CE6A00868C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9930" y="1847850"/>
            <a:ext cx="9806609" cy="4351338"/>
          </a:xfrm>
        </p:spPr>
        <p:txBody>
          <a:bodyPr>
            <a:normAutofit/>
          </a:bodyPr>
          <a:lstStyle/>
          <a:p>
            <a:r>
              <a:rPr lang="en-US" sz="3200" u="sng" dirty="0"/>
              <a:t>Wide</a:t>
            </a:r>
            <a:r>
              <a:rPr lang="en-US" sz="3200" dirty="0"/>
              <a:t> regarding Institutional Issues</a:t>
            </a:r>
          </a:p>
          <a:p>
            <a:pPr lvl="1"/>
            <a:r>
              <a:rPr lang="en-US" sz="2600" dirty="0"/>
              <a:t>Institutions/Youth Facilities vary greatly in what they will/can allow for the Kairos volunteers on a Weekend</a:t>
            </a:r>
          </a:p>
          <a:p>
            <a:pPr lvl="1"/>
            <a:endParaRPr lang="en-US" sz="1200" dirty="0"/>
          </a:p>
          <a:p>
            <a:r>
              <a:rPr lang="en-US" sz="3200" u="sng" dirty="0"/>
              <a:t>Narrow</a:t>
            </a:r>
            <a:r>
              <a:rPr lang="en-US" sz="3200" dirty="0"/>
              <a:t> regarding Institution, Facilities, Guests</a:t>
            </a:r>
          </a:p>
          <a:p>
            <a:pPr lvl="1"/>
            <a:r>
              <a:rPr lang="en-US" sz="2600" dirty="0"/>
              <a:t>Torch Advisory Councils must have MOU with the institution</a:t>
            </a:r>
          </a:p>
          <a:p>
            <a:pPr lvl="1"/>
            <a:r>
              <a:rPr lang="en-US" sz="2600" dirty="0"/>
              <a:t>Inside does not allow volunteers to be on a resident’s visitation list</a:t>
            </a:r>
          </a:p>
          <a:p>
            <a:pPr lvl="1"/>
            <a:r>
              <a:rPr lang="en-US" sz="2600" dirty="0"/>
              <a:t>Outside Guests must be at least 20 years of 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BCFE90-9B18-8844-B096-5D4150CC110B}"/>
              </a:ext>
            </a:extLst>
          </p:cNvPr>
          <p:cNvSpPr txBox="1"/>
          <p:nvPr/>
        </p:nvSpPr>
        <p:spPr>
          <a:xfrm>
            <a:off x="722671" y="25072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6" grpId="1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4F8-CDF0-4294-82CA-D2379F69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E638A-0720-482F-9F06-3F623F756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0418" y="365125"/>
            <a:ext cx="8878887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are the Riverbanks Wide in some areas and Narrow in others?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B55E1-1744-4581-B5D9-CE6A00868C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9930" y="1847850"/>
            <a:ext cx="9422295" cy="4351338"/>
          </a:xfrm>
        </p:spPr>
        <p:txBody>
          <a:bodyPr>
            <a:normAutofit/>
          </a:bodyPr>
          <a:lstStyle/>
          <a:p>
            <a:r>
              <a:rPr lang="en-US" sz="3200" u="sng" dirty="0"/>
              <a:t>Wide</a:t>
            </a:r>
            <a:r>
              <a:rPr lang="en-US" sz="3200" dirty="0"/>
              <a:t> regarding Sacrifice and Obedience</a:t>
            </a:r>
          </a:p>
          <a:p>
            <a:pPr lvl="1"/>
            <a:r>
              <a:rPr lang="en-US" sz="2800" dirty="0"/>
              <a:t>As Faithful Stewards there are no specific fundraising guidelines, but a responsibility to fund weekends and startup ministries </a:t>
            </a:r>
            <a:endParaRPr lang="en-US" sz="2800" u="sng" dirty="0"/>
          </a:p>
          <a:p>
            <a:r>
              <a:rPr lang="en-US" sz="3200" u="sng" dirty="0"/>
              <a:t>Narrow</a:t>
            </a:r>
            <a:r>
              <a:rPr lang="en-US" sz="3200" dirty="0"/>
              <a:t> regarding Sacrifice and Obedience</a:t>
            </a:r>
          </a:p>
          <a:p>
            <a:pPr lvl="1"/>
            <a:r>
              <a:rPr lang="en-US" sz="2600" dirty="0"/>
              <a:t>As a team member you make a commitment to be present for the entire Weekend.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BCFE90-9B18-8844-B096-5D4150CC110B}"/>
              </a:ext>
            </a:extLst>
          </p:cNvPr>
          <p:cNvSpPr txBox="1"/>
          <p:nvPr/>
        </p:nvSpPr>
        <p:spPr>
          <a:xfrm>
            <a:off x="722671" y="25072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31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4F8-CDF0-4294-82CA-D2379F69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E638A-0720-482F-9F06-3F623F756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0418" y="365125"/>
            <a:ext cx="8878887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are the Riverbanks Wide in some areas and Narrow in others?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B55E1-1744-4581-B5D9-CE6A00868C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9930" y="1847850"/>
            <a:ext cx="9422295" cy="4351338"/>
          </a:xfrm>
        </p:spPr>
        <p:txBody>
          <a:bodyPr>
            <a:normAutofit lnSpcReduction="10000"/>
          </a:bodyPr>
          <a:lstStyle/>
          <a:p>
            <a:r>
              <a:rPr lang="en-US" sz="3200" u="sng" dirty="0"/>
              <a:t>Wide</a:t>
            </a:r>
            <a:r>
              <a:rPr lang="en-US" sz="3200" dirty="0"/>
              <a:t> regarding Continuing Ministry</a:t>
            </a:r>
          </a:p>
          <a:p>
            <a:pPr lvl="1"/>
            <a:r>
              <a:rPr lang="en-US" sz="2800" dirty="0"/>
              <a:t>Following the Weekend experience participants are encouraged to gather regularly for accountability, support and prayer.</a:t>
            </a:r>
          </a:p>
          <a:p>
            <a:pPr marL="457200" lvl="1" indent="0">
              <a:buNone/>
            </a:pPr>
            <a:endParaRPr lang="en-US" sz="2000" u="sng" dirty="0"/>
          </a:p>
          <a:p>
            <a:r>
              <a:rPr lang="en-US" sz="3200" u="sng" dirty="0"/>
              <a:t>Narrow</a:t>
            </a:r>
            <a:r>
              <a:rPr lang="en-US" sz="3200" dirty="0"/>
              <a:t> regarding Continuing Ministry</a:t>
            </a:r>
          </a:p>
          <a:p>
            <a:pPr lvl="1"/>
            <a:r>
              <a:rPr lang="en-US" sz="2600" dirty="0"/>
              <a:t>Reunions are specifically required to provide the connection needed for the support system to grow.  </a:t>
            </a:r>
          </a:p>
          <a:p>
            <a:pPr lvl="1"/>
            <a:r>
              <a:rPr lang="en-US" sz="2600" dirty="0"/>
              <a:t>Kairos Torch Mentor’s Guide</a:t>
            </a:r>
          </a:p>
          <a:p>
            <a:pPr lvl="1"/>
            <a:r>
              <a:rPr lang="en-US" sz="2600" dirty="0"/>
              <a:t>Kairos Outside “</a:t>
            </a:r>
            <a:r>
              <a:rPr lang="en-US" sz="2600" b="1" dirty="0"/>
              <a:t>S</a:t>
            </a:r>
            <a:r>
              <a:rPr lang="en-US" sz="2600" dirty="0"/>
              <a:t>hare </a:t>
            </a:r>
            <a:r>
              <a:rPr lang="en-US" sz="2600" b="1" dirty="0"/>
              <a:t>W</a:t>
            </a:r>
            <a:r>
              <a:rPr lang="en-US" sz="2600" dirty="0"/>
              <a:t>itness </a:t>
            </a:r>
            <a:r>
              <a:rPr lang="en-US" sz="2600" b="1" dirty="0"/>
              <a:t>A</a:t>
            </a:r>
            <a:r>
              <a:rPr lang="en-US" sz="2600" dirty="0"/>
              <a:t>ccount </a:t>
            </a:r>
            <a:r>
              <a:rPr lang="en-US" sz="2600" b="1" dirty="0"/>
              <a:t>P</a:t>
            </a:r>
            <a:r>
              <a:rPr lang="en-US" sz="2600" dirty="0"/>
              <a:t>ray”  </a:t>
            </a:r>
          </a:p>
          <a:p>
            <a:pPr lvl="1"/>
            <a:r>
              <a:rPr lang="en-US" sz="2600" dirty="0"/>
              <a:t>Kairos Inside Prayer and Share Groupings</a:t>
            </a:r>
          </a:p>
          <a:p>
            <a:pPr lvl="1"/>
            <a:endParaRPr 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BCFE90-9B18-8844-B096-5D4150CC110B}"/>
              </a:ext>
            </a:extLst>
          </p:cNvPr>
          <p:cNvSpPr txBox="1"/>
          <p:nvPr/>
        </p:nvSpPr>
        <p:spPr>
          <a:xfrm>
            <a:off x="722671" y="25072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0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4F8-CDF0-4294-82CA-D2379F69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E638A-0720-482F-9F06-3F623F756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0418" y="365125"/>
            <a:ext cx="8878887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are the Riverbanks Wide in some areas and Narrow in others?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B55E1-1744-4581-B5D9-CE6A00868C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9930" y="1847850"/>
            <a:ext cx="9899375" cy="4351338"/>
          </a:xfrm>
        </p:spPr>
        <p:txBody>
          <a:bodyPr>
            <a:normAutofit/>
          </a:bodyPr>
          <a:lstStyle/>
          <a:p>
            <a:r>
              <a:rPr lang="en-US" sz="3200" u="sng" dirty="0"/>
              <a:t>Narrow</a:t>
            </a:r>
            <a:r>
              <a:rPr lang="en-US" sz="3200" dirty="0"/>
              <a:t> during the Kairos Weekend </a:t>
            </a:r>
            <a:endParaRPr lang="en-US" sz="3200" b="1" u="sng" dirty="0"/>
          </a:p>
          <a:p>
            <a:endParaRPr lang="en-US" sz="1300" b="1" u="sng" dirty="0"/>
          </a:p>
          <a:p>
            <a:pPr lvl="1"/>
            <a:r>
              <a:rPr lang="en-US" sz="2600" dirty="0"/>
              <a:t>There are </a:t>
            </a:r>
            <a:r>
              <a:rPr lang="en-US" sz="2600" u="sng" dirty="0"/>
              <a:t>not</a:t>
            </a:r>
            <a:r>
              <a:rPr lang="en-US" sz="2600" dirty="0"/>
              <a:t> many paths that can be chosen by the leader</a:t>
            </a:r>
          </a:p>
          <a:p>
            <a:pPr lvl="1"/>
            <a:endParaRPr lang="en-US" sz="1200" dirty="0"/>
          </a:p>
          <a:p>
            <a:pPr lvl="1"/>
            <a:r>
              <a:rPr lang="en-US" sz="2600" dirty="0"/>
              <a:t>Everything in Sequence</a:t>
            </a:r>
          </a:p>
          <a:p>
            <a:pPr lvl="1"/>
            <a:endParaRPr lang="en-US" sz="1200" dirty="0"/>
          </a:p>
          <a:p>
            <a:pPr lvl="1"/>
            <a:r>
              <a:rPr lang="en-US" sz="2600" dirty="0"/>
              <a:t>Nothing Substituted, Nothing Added</a:t>
            </a:r>
          </a:p>
          <a:p>
            <a:pPr lvl="1"/>
            <a:endParaRPr lang="en-US" sz="1200" dirty="0"/>
          </a:p>
          <a:p>
            <a:r>
              <a:rPr lang="en-US" sz="3000" dirty="0"/>
              <a:t>The Wisdom of Kairos has established the program as the best method!</a:t>
            </a:r>
          </a:p>
          <a:p>
            <a:pPr lvl="1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4866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3D9D-011E-4C15-9CA8-714A2FC4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can the Riverbanks be freeing for the team and the ministry?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1E4EC6-166B-4F38-85DB-EDDAD397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14</a:t>
            </a:fld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DF9CA08-5281-4F45-A63F-E4CF39D84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90882" y="1825625"/>
            <a:ext cx="9279939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3800" dirty="0"/>
              <a:t>Allows the entire team to focus on the mission with specific references</a:t>
            </a:r>
          </a:p>
          <a:p>
            <a:endParaRPr lang="en-US" sz="2400" dirty="0"/>
          </a:p>
          <a:p>
            <a:r>
              <a:rPr lang="en-US" sz="3800" dirty="0"/>
              <a:t>Provides a the pathway when unforeseen obstacles arise</a:t>
            </a:r>
          </a:p>
          <a:p>
            <a:endParaRPr lang="en-US" sz="2400" dirty="0"/>
          </a:p>
          <a:p>
            <a:r>
              <a:rPr lang="en-US" sz="3800" dirty="0"/>
              <a:t>Provides clear guidance for the leaders when team members may want to wander ashore with personal changes or enhancements.</a:t>
            </a:r>
          </a:p>
          <a:p>
            <a:endParaRPr lang="en-US" sz="2400" dirty="0"/>
          </a:p>
          <a:p>
            <a:r>
              <a:rPr lang="en-US" sz="3800" dirty="0"/>
              <a:t>Understanding the Riverbanks keeps the team in flowing waters and allows the programs to be successful.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9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E7F963-DDFF-49DB-8BF8-7BEE7DD67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makes living “All In” the riverbanks difficult or challenging?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DFBD47-A498-4ACE-8B1D-AB551AC3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15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3C7D70E-8D36-634F-99E6-B94E5E4CE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9138622" cy="4351338"/>
          </a:xfrm>
        </p:spPr>
        <p:txBody>
          <a:bodyPr>
            <a:noAutofit/>
          </a:bodyPr>
          <a:lstStyle/>
          <a:p>
            <a:r>
              <a:rPr lang="en-US" sz="3200" dirty="0"/>
              <a:t>Leadership and volunteers are not well versed in all aspects of the Riverbanks</a:t>
            </a:r>
          </a:p>
          <a:p>
            <a:endParaRPr lang="en-US" sz="2000" dirty="0"/>
          </a:p>
          <a:p>
            <a:r>
              <a:rPr lang="en-US" sz="3200" dirty="0"/>
              <a:t>The AC and Weekend Leaders are not fully committed to the Riverbanks</a:t>
            </a:r>
          </a:p>
          <a:p>
            <a:endParaRPr lang="en-US" sz="2000" dirty="0"/>
          </a:p>
          <a:p>
            <a:r>
              <a:rPr lang="en-US" sz="3200" dirty="0"/>
              <a:t>The leadership and volunteers adopt the belief that any form of Kairos is better than none</a:t>
            </a:r>
          </a:p>
        </p:txBody>
      </p:sp>
    </p:spTree>
    <p:extLst>
      <p:ext uri="{BB962C8B-B14F-4D97-AF65-F5344CB8AC3E}">
        <p14:creationId xmlns:p14="http://schemas.microsoft.com/office/powerpoint/2010/main" val="182134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74DB4C-5DDC-4134-8BEF-48CF7CDF2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1925300" cy="76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B290B6-9A62-4D82-A8EC-5D674B158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well do you know the Riverbanks?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3036F3-FC64-4E40-9703-F0E9200D7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8" y="1728554"/>
            <a:ext cx="9138622" cy="4918229"/>
          </a:xfrm>
        </p:spPr>
        <p:txBody>
          <a:bodyPr>
            <a:normAutofit/>
          </a:bodyPr>
          <a:lstStyle/>
          <a:p>
            <a:r>
              <a:rPr lang="en-US" sz="3000" dirty="0"/>
              <a:t>Is a Team application required for every weekend served, or just for the first team? </a:t>
            </a:r>
          </a:p>
          <a:p>
            <a:r>
              <a:rPr lang="en-US" sz="3000" b="1" dirty="0"/>
              <a:t>Every Weekend Served </a:t>
            </a:r>
            <a:r>
              <a:rPr lang="en-US" sz="3000" dirty="0"/>
              <a:t>(KT p. 8, # 3) </a:t>
            </a:r>
            <a:endParaRPr lang="en-US" sz="3000" b="1" dirty="0"/>
          </a:p>
          <a:p>
            <a:r>
              <a:rPr lang="en-US" sz="3000" dirty="0"/>
              <a:t>Can a married couple, or a male and female serve as co-leaders for a Torch weekend as many times as necessary to continue to provide Torch weekends in an institution? </a:t>
            </a:r>
          </a:p>
          <a:p>
            <a:r>
              <a:rPr lang="en-US" sz="3000" b="1" dirty="0"/>
              <a:t>No </a:t>
            </a:r>
            <a:r>
              <a:rPr lang="en-US" sz="3000" dirty="0"/>
              <a:t>(KT p. 8, # 6) </a:t>
            </a:r>
            <a:endParaRPr lang="en-US" sz="3000" b="1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E30827-45D8-40FE-97F2-42EEEB9C4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2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3312-5EA1-41E1-B174-8B5E2FA54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984281"/>
          </a:xfrm>
        </p:spPr>
        <p:txBody>
          <a:bodyPr/>
          <a:lstStyle/>
          <a:p>
            <a:pPr algn="ctr"/>
            <a:r>
              <a:rPr lang="en-US" dirty="0"/>
              <a:t>Riverbanks,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E10F55-204E-4A27-A378-627B91439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8" y="1420427"/>
            <a:ext cx="9230062" cy="4756536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Can women who have been incarcerated but not selected for a Kairos Inside Weekend  attend a Kairos Outside once released? </a:t>
            </a:r>
          </a:p>
          <a:p>
            <a:r>
              <a:rPr lang="en-US" sz="3000" b="1" dirty="0"/>
              <a:t>Yes </a:t>
            </a:r>
            <a:r>
              <a:rPr lang="en-US" sz="3000" dirty="0"/>
              <a:t>(KO p. 9, # 3) </a:t>
            </a:r>
            <a:endParaRPr lang="en-US" sz="3000" b="1" dirty="0"/>
          </a:p>
          <a:p>
            <a:r>
              <a:rPr lang="en-US" sz="3000" dirty="0"/>
              <a:t>Can a volunteer provide a Kairos Inside graduate, due to be released soon, their church name, address and phone number only so they have a contact on the outside? </a:t>
            </a:r>
          </a:p>
          <a:p>
            <a:r>
              <a:rPr lang="en-US" sz="3000" dirty="0"/>
              <a:t> </a:t>
            </a:r>
            <a:r>
              <a:rPr lang="en-US" sz="3000" b="1" dirty="0"/>
              <a:t>No </a:t>
            </a:r>
            <a:r>
              <a:rPr lang="en-US" sz="3000" dirty="0"/>
              <a:t>(KI p. 10, # 4)</a:t>
            </a:r>
          </a:p>
          <a:p>
            <a:r>
              <a:rPr lang="en-US" sz="3000" dirty="0"/>
              <a:t>Can the weekend leader prevent conflicts by closely following the Riverbanks? </a:t>
            </a:r>
          </a:p>
          <a:p>
            <a:r>
              <a:rPr lang="en-US" sz="3000" b="1" dirty="0"/>
              <a:t>No </a:t>
            </a:r>
            <a:r>
              <a:rPr lang="en-US" sz="3000" dirty="0"/>
              <a:t>(KO p. 10, # 10; KI p. 9, # 10)</a:t>
            </a:r>
            <a:endParaRPr lang="en-US" sz="30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A413B8-CDD7-4681-8527-162010C72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4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3C3F3A-F914-40E2-AFE6-59D4B258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58" y="198875"/>
            <a:ext cx="8879541" cy="1325563"/>
          </a:xfrm>
        </p:spPr>
        <p:txBody>
          <a:bodyPr/>
          <a:lstStyle/>
          <a:p>
            <a:pPr algn="ctr"/>
            <a:r>
              <a:rPr lang="en-US" dirty="0"/>
              <a:t>Riverbanks,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1FB168-0935-483B-9704-9DD0F2F61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8" y="1614179"/>
            <a:ext cx="9363066" cy="481868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Can Kairos Torch volunteers reestablish their mentoring relationship with the youth once they are released? </a:t>
            </a:r>
          </a:p>
          <a:p>
            <a:r>
              <a:rPr lang="en-US" sz="3000" b="1" dirty="0"/>
              <a:t>No </a:t>
            </a:r>
            <a:r>
              <a:rPr lang="en-US" sz="3000" dirty="0"/>
              <a:t>(KT p. 12, # 9)</a:t>
            </a:r>
          </a:p>
          <a:p>
            <a:r>
              <a:rPr lang="en-US" sz="3000" dirty="0"/>
              <a:t>Should the closing be treated like a party to celebrate the completion of the weekend for the participants before they have to return to their everyday world inside the institution? </a:t>
            </a:r>
          </a:p>
          <a:p>
            <a:r>
              <a:rPr lang="en-US" sz="3000" b="1" dirty="0"/>
              <a:t>No </a:t>
            </a:r>
            <a:r>
              <a:rPr lang="en-US" sz="3000" dirty="0"/>
              <a:t>(KI p. 12, #10; KO p. 12 # 9) </a:t>
            </a:r>
            <a:endParaRPr lang="en-US" sz="3000" b="1" dirty="0"/>
          </a:p>
          <a:p>
            <a:r>
              <a:rPr lang="en-US" sz="3000" dirty="0"/>
              <a:t>Does a willingness to serve sacrificially, including giving up personal agendas and letting go of control over the weekend, apply to the team leaders? </a:t>
            </a:r>
          </a:p>
          <a:p>
            <a:r>
              <a:rPr lang="en-US" sz="3000" b="1" dirty="0"/>
              <a:t>Yes </a:t>
            </a:r>
            <a:r>
              <a:rPr lang="en-US" sz="3000" dirty="0"/>
              <a:t>(KI, p.11, # 8; p.6 # 5; KT p. 9, # 1,3; KO p. 7, # 5)</a:t>
            </a:r>
            <a:endParaRPr lang="en-US" sz="3000" b="1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805C0-5CBF-4042-835B-97507F75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4E39AC-34DF-4C65-935C-94FA9D217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8593" y="-125201"/>
            <a:ext cx="9726830" cy="6926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4FB68-61B7-1244-A629-FE3E1F05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562" y="398375"/>
            <a:ext cx="8804238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Living Within the Riverbanks</a:t>
            </a:r>
            <a:br>
              <a:rPr lang="en-US" sz="3600" dirty="0"/>
            </a:br>
            <a:r>
              <a:rPr lang="en-US" sz="2800" b="0" dirty="0"/>
              <a:t>Devotion – Floating Feather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A4BDD-E774-2545-9408-7B59FB34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D885F9-EEF4-DF4E-9FE7-F4DDE81AF4E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49562" y="1231844"/>
            <a:ext cx="8720950" cy="562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2000" dirty="0"/>
              <a:t>My precious child,</a:t>
            </a:r>
          </a:p>
          <a:p>
            <a:pPr marL="0" indent="0">
              <a:buNone/>
            </a:pPr>
            <a:r>
              <a:rPr lang="en-US" sz="2000" dirty="0"/>
              <a:t>Your life is so precious to Me.  I know your innermost concerns, thoughts, and desires.  Rest, My child.  I want you to know that life isn't about what you can do for Me.  It is about what you can do </a:t>
            </a:r>
            <a:r>
              <a:rPr lang="en-US" sz="2000" i="1" dirty="0"/>
              <a:t>with</a:t>
            </a:r>
            <a:r>
              <a:rPr lang="en-US" sz="2000" dirty="0"/>
              <a:t> Me.  It's about communion - our being together every moment of every day.  It's about sharing our day and experiencing life together with absolute trust between us...total confidence.</a:t>
            </a:r>
          </a:p>
          <a:p>
            <a:pPr marL="0" indent="0">
              <a:buNone/>
            </a:pPr>
            <a:r>
              <a:rPr lang="en-US" sz="2000" dirty="0"/>
              <a:t>I have made it so simple. Think of a feather floating down a stream. It doesn't struggle.  It simply allows the movement of the water to direct it, and the current takes it around every obstacle it meets. As you do life with Me, you will be like a feather.  I will take you where you need to be.  I will help you go around every obstacle in your life and give you joy in your journey.</a:t>
            </a:r>
          </a:p>
          <a:p>
            <a:pPr marL="0" indent="0">
              <a:buNone/>
            </a:pPr>
            <a:r>
              <a:rPr lang="en-US" sz="2000" dirty="0"/>
              <a:t>Never forget.  You are My beautiful feather.  You are unique and one of a kind. I love you so much.  I am always with you.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90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58" y="236275"/>
            <a:ext cx="8879541" cy="724609"/>
          </a:xfrm>
        </p:spPr>
        <p:txBody>
          <a:bodyPr/>
          <a:lstStyle/>
          <a:p>
            <a:pPr algn="ctr"/>
            <a:r>
              <a:rPr lang="en-US" dirty="0"/>
              <a:t>Riverbanks,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D5EC83-F4CA-4091-BDEB-832EDFA13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375553"/>
            <a:ext cx="8879541" cy="4642860"/>
          </a:xfrm>
        </p:spPr>
        <p:txBody>
          <a:bodyPr>
            <a:normAutofit fontScale="55000" lnSpcReduction="20000"/>
          </a:bodyPr>
          <a:lstStyle/>
          <a:p>
            <a:r>
              <a:rPr lang="en-US" sz="5100" dirty="0"/>
              <a:t>Does Kairos Torch strive to provide a safe place for youth to enhance positive self esteem, promote constructive life choices and an interpersonal relationships with Jesus Christ? </a:t>
            </a:r>
          </a:p>
          <a:p>
            <a:r>
              <a:rPr lang="en-US" sz="5100" b="1" dirty="0"/>
              <a:t>Yes </a:t>
            </a:r>
            <a:r>
              <a:rPr lang="en-US" sz="5100" dirty="0"/>
              <a:t>(KT p. 11, # 8) </a:t>
            </a:r>
          </a:p>
          <a:p>
            <a:r>
              <a:rPr lang="en-US" sz="5100" dirty="0"/>
              <a:t>Since participants are never celebrated in prison, is it a good idea to have a birthday cake to acknowledge and affirm participants with birthdays during the weekend? </a:t>
            </a:r>
          </a:p>
          <a:p>
            <a:r>
              <a:rPr lang="en-US" sz="5100" b="1" dirty="0"/>
              <a:t>No </a:t>
            </a:r>
            <a:r>
              <a:rPr lang="en-US" sz="5100" dirty="0"/>
              <a:t>(KI p. 12, #3)</a:t>
            </a:r>
            <a:endParaRPr lang="en-US" sz="5100" b="1" dirty="0"/>
          </a:p>
          <a:p>
            <a:r>
              <a:rPr lang="en-US" sz="5100" dirty="0"/>
              <a:t>Can a team member be on an inmate’s visitation list as long as that person is not a part of the Kairos weekend? </a:t>
            </a:r>
          </a:p>
          <a:p>
            <a:r>
              <a:rPr lang="en-US" sz="5100" b="1" dirty="0"/>
              <a:t>No </a:t>
            </a:r>
            <a:r>
              <a:rPr lang="en-US" sz="5100" dirty="0"/>
              <a:t>(KI p. 10, #2)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EC5628-0418-4BEE-9191-E75D7093C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109AAF-B2DD-45AC-9A84-3C017D90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58" y="213064"/>
            <a:ext cx="8879541" cy="870012"/>
          </a:xfrm>
        </p:spPr>
        <p:txBody>
          <a:bodyPr/>
          <a:lstStyle/>
          <a:p>
            <a:pPr algn="ctr"/>
            <a:r>
              <a:rPr lang="en-US" dirty="0"/>
              <a:t>Riverbanks,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58EF0-C574-4089-85C0-BBC990DE9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580861"/>
            <a:ext cx="9060245" cy="4978478"/>
          </a:xfrm>
        </p:spPr>
        <p:txBody>
          <a:bodyPr>
            <a:noAutofit/>
          </a:bodyPr>
          <a:lstStyle/>
          <a:p>
            <a:r>
              <a:rPr lang="en-US" dirty="0"/>
              <a:t>Is “3 on, 1 off” is a requirement for Torch? </a:t>
            </a:r>
          </a:p>
          <a:p>
            <a:r>
              <a:rPr lang="en-US" b="1" dirty="0"/>
              <a:t>Yes </a:t>
            </a:r>
            <a:r>
              <a:rPr lang="en-US" dirty="0"/>
              <a:t>(KT p. 8, # 7) </a:t>
            </a:r>
          </a:p>
          <a:p>
            <a:r>
              <a:rPr lang="en-US" dirty="0"/>
              <a:t>Are talk outlines merely a general guideline for new volunteers and not necessarily a requirement that must be followed? </a:t>
            </a:r>
          </a:p>
          <a:p>
            <a:r>
              <a:rPr lang="en-US" b="1" dirty="0"/>
              <a:t>No </a:t>
            </a:r>
            <a:r>
              <a:rPr lang="en-US" dirty="0"/>
              <a:t>(KI p. 9, # 4; KO P. 14, # 5) </a:t>
            </a:r>
          </a:p>
          <a:p>
            <a:r>
              <a:rPr lang="en-US" dirty="0"/>
              <a:t>Should volunteers dress up to give a talk to let the participants know how special and important the talk is? </a:t>
            </a:r>
          </a:p>
          <a:p>
            <a:r>
              <a:rPr lang="en-US" b="1" dirty="0"/>
              <a:t>No </a:t>
            </a:r>
            <a:r>
              <a:rPr lang="en-US" dirty="0"/>
              <a:t>(KO p. 11, # 2)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36E55E-2FE5-4EB6-96B0-1DAA4D9AA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53B18-B46A-4F37-939B-FC4D412B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1008" y="315251"/>
            <a:ext cx="8879541" cy="939892"/>
          </a:xfrm>
        </p:spPr>
        <p:txBody>
          <a:bodyPr/>
          <a:lstStyle/>
          <a:p>
            <a:pPr algn="ctr"/>
            <a:r>
              <a:rPr lang="en-US" dirty="0"/>
              <a:t>Riverbanks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73EA1-4F33-42F8-ACED-2D556C48D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455938"/>
            <a:ext cx="9399879" cy="4721025"/>
          </a:xfrm>
        </p:spPr>
        <p:txBody>
          <a:bodyPr>
            <a:normAutofit/>
          </a:bodyPr>
          <a:lstStyle/>
          <a:p>
            <a:r>
              <a:rPr lang="en-US" dirty="0"/>
              <a:t>Are spouses who serve together on a KO weekend are encouraged to show moderate affection toward each other as a model for appropriate male/female relationships?               </a:t>
            </a:r>
          </a:p>
          <a:p>
            <a:r>
              <a:rPr lang="en-US" b="1" dirty="0"/>
              <a:t>No </a:t>
            </a:r>
            <a:r>
              <a:rPr lang="en-US" dirty="0"/>
              <a:t>(KO p. 9, # 8) </a:t>
            </a:r>
            <a:endParaRPr lang="en-US" b="1" dirty="0"/>
          </a:p>
          <a:p>
            <a:r>
              <a:rPr lang="en-US" dirty="0"/>
              <a:t>Is it an expectation for every volunteer to be in an accountability group?) </a:t>
            </a:r>
          </a:p>
          <a:p>
            <a:r>
              <a:rPr lang="en-US" b="1" dirty="0"/>
              <a:t>Yes </a:t>
            </a:r>
            <a:r>
              <a:rPr lang="en-US" dirty="0"/>
              <a:t>(KI p. 8, # 4; KI p. 14, #1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C9F4A1-3320-469D-80C7-67A222506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1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E400-229B-4011-BF6E-4D575CD0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57" y="195262"/>
            <a:ext cx="8879541" cy="1325563"/>
          </a:xfrm>
        </p:spPr>
        <p:txBody>
          <a:bodyPr/>
          <a:lstStyle/>
          <a:p>
            <a:pPr algn="ctr"/>
            <a:r>
              <a:rPr lang="en-US" dirty="0"/>
              <a:t>Let’s share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62A25-D663-472F-B417-30AF2EB06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23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45B6B71-969D-044C-8F1D-EB7683784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404450"/>
            <a:ext cx="9080434" cy="4979728"/>
          </a:xfrm>
        </p:spPr>
        <p:txBody>
          <a:bodyPr>
            <a:noAutofit/>
          </a:bodyPr>
          <a:lstStyle/>
          <a:p>
            <a:r>
              <a:rPr lang="en-US" dirty="0"/>
              <a:t>Was there something that surprised you? Something new?</a:t>
            </a:r>
          </a:p>
          <a:p>
            <a:endParaRPr lang="en-US" sz="1100" dirty="0"/>
          </a:p>
          <a:p>
            <a:r>
              <a:rPr lang="en-US" dirty="0"/>
              <a:t>How can you help your Weekend Leader or your AC understand and implement the Riverbanks?</a:t>
            </a:r>
          </a:p>
          <a:p>
            <a:endParaRPr lang="en-US" sz="1050" dirty="0"/>
          </a:p>
          <a:p>
            <a:r>
              <a:rPr lang="en-US" dirty="0"/>
              <a:t>Does your institution create obstacles to any Riverbanks? Have you been able to overcome these obstacles? </a:t>
            </a:r>
          </a:p>
          <a:p>
            <a:endParaRPr lang="en-US" sz="1100" dirty="0"/>
          </a:p>
          <a:p>
            <a:r>
              <a:rPr lang="en-US" dirty="0"/>
              <a:t>Does your AC struggle with any Riverbanks?</a:t>
            </a:r>
          </a:p>
          <a:p>
            <a:endParaRPr lang="en-US" sz="1200" dirty="0"/>
          </a:p>
          <a:p>
            <a:r>
              <a:rPr lang="en-US" dirty="0"/>
              <a:t>Do you have any suggestions to help others understand or implement the Riverbanks?</a:t>
            </a:r>
          </a:p>
          <a:p>
            <a:pPr marL="0" indent="0">
              <a:buNone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6514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80610C-1DDE-46AA-97E8-7345C9C80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Final Thoughts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CC4E7B-2BEC-4486-A281-2937013A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24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AD8FFC6-D6DE-0345-B4F9-49EFD19DB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692625"/>
            <a:ext cx="8879541" cy="4351338"/>
          </a:xfrm>
        </p:spPr>
        <p:txBody>
          <a:bodyPr>
            <a:normAutofit/>
          </a:bodyPr>
          <a:lstStyle/>
          <a:p>
            <a:r>
              <a:rPr lang="en-US" sz="3000" dirty="0"/>
              <a:t>All Kairos volunteers are expected to uphold the Kairos Core Values which include agreements to be obedient to the guidelines of the Kairos Ministry Programs. </a:t>
            </a:r>
          </a:p>
          <a:p>
            <a:pPr lvl="1"/>
            <a:r>
              <a:rPr lang="en-US" sz="2600" dirty="0"/>
              <a:t>When we chose to ignore any part of the Riverbanks, we are breaking our covenant with Kairos.</a:t>
            </a:r>
          </a:p>
          <a:p>
            <a:pPr lvl="1"/>
            <a:endParaRPr lang="en-US" sz="1200" dirty="0"/>
          </a:p>
          <a:p>
            <a:r>
              <a:rPr lang="en-US" sz="3000" dirty="0"/>
              <a:t>Every volunteer has the responsibility to be committed to being “</a:t>
            </a:r>
            <a:r>
              <a:rPr lang="en-US" sz="3000" b="1" dirty="0"/>
              <a:t>All In</a:t>
            </a:r>
            <a:r>
              <a:rPr lang="en-US" sz="3000" dirty="0"/>
              <a:t>” to prevent skewing the ministry in any way away from our foundational documents!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43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59CD-A922-467F-9269-9AB417FA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All In!!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89793-EAA7-4F88-883A-BC569BB25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8790" y="1825625"/>
            <a:ext cx="8225010" cy="4351338"/>
          </a:xfrm>
        </p:spPr>
        <p:txBody>
          <a:bodyPr>
            <a:normAutofit/>
          </a:bodyPr>
          <a:lstStyle/>
          <a:p>
            <a:r>
              <a:rPr lang="en-US" sz="4000" dirty="0"/>
              <a:t>What does it mean to be all in?</a:t>
            </a:r>
          </a:p>
          <a:p>
            <a:endParaRPr lang="en-US" sz="4000" dirty="0"/>
          </a:p>
          <a:p>
            <a:r>
              <a:rPr lang="en-US" sz="4000" dirty="0"/>
              <a:t>Can you do anything successfully without being all in?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55AE8-2369-4BD9-9CC4-231EB68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4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456" y="348499"/>
            <a:ext cx="8804238" cy="1325563"/>
          </a:xfrm>
        </p:spPr>
        <p:txBody>
          <a:bodyPr/>
          <a:lstStyle/>
          <a:p>
            <a:r>
              <a:rPr lang="en-US" dirty="0"/>
              <a:t>What is a Kairos Riverbank</a:t>
            </a:r>
            <a:r>
              <a:rPr lang="en-US" sz="3200" dirty="0"/>
              <a:t>?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74B9E-DD11-7048-BDCF-26379E8E9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i="1" dirty="0">
                <a:solidFill>
                  <a:srgbClr val="FF0000"/>
                </a:solidFill>
              </a:rPr>
              <a:t>“Defines boundaries of the ministry that must be honored. Only by honoring the boundaries is the framework and integrity of the ministry securely maintained as Kairos.”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457200" indent="-457200"/>
            <a:r>
              <a:rPr lang="en-US" sz="3200" dirty="0"/>
              <a:t>A Tool to keep us true to God’s mission and a Safety Net</a:t>
            </a:r>
          </a:p>
          <a:p>
            <a:pPr marL="457200" indent="-457200"/>
            <a:endParaRPr lang="en-US" sz="2000" dirty="0"/>
          </a:p>
          <a:p>
            <a:pPr marL="457200" indent="-457200"/>
            <a:r>
              <a:rPr lang="en-US" sz="3200" dirty="0"/>
              <a:t>Provides Security and Predictability</a:t>
            </a:r>
          </a:p>
          <a:p>
            <a:pPr marL="457200" indent="-457200"/>
            <a:endParaRPr lang="en-US" sz="2000" dirty="0"/>
          </a:p>
          <a:p>
            <a:pPr marL="457200" indent="-457200"/>
            <a:r>
              <a:rPr lang="en-US" sz="3200" dirty="0"/>
              <a:t>Frees us to be Relaxed, Open, Welcoming and Loving</a:t>
            </a:r>
          </a:p>
        </p:txBody>
      </p:sp>
    </p:spTree>
    <p:extLst>
      <p:ext uri="{BB962C8B-B14F-4D97-AF65-F5344CB8AC3E}">
        <p14:creationId xmlns:p14="http://schemas.microsoft.com/office/powerpoint/2010/main" val="106721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F4B1C-95F5-4B78-B2C9-245904D0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876" y="111702"/>
            <a:ext cx="8879541" cy="1325563"/>
          </a:xfrm>
        </p:spPr>
        <p:txBody>
          <a:bodyPr/>
          <a:lstStyle/>
          <a:p>
            <a:pPr algn="ctr"/>
            <a:r>
              <a:rPr lang="en-US" dirty="0"/>
              <a:t>History of Riverbanks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1A8D7B-082F-4234-8FCE-671D4B9B3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526959"/>
            <a:ext cx="9163561" cy="4650004"/>
          </a:xfrm>
        </p:spPr>
        <p:txBody>
          <a:bodyPr>
            <a:normAutofit/>
          </a:bodyPr>
          <a:lstStyle/>
          <a:p>
            <a:r>
              <a:rPr lang="en-US" sz="3200" dirty="0"/>
              <a:t>Prior to 2005, the Kairos Manual contained only “Do’s and Don’ts”</a:t>
            </a:r>
            <a:endParaRPr lang="en-US" sz="1200" dirty="0"/>
          </a:p>
          <a:p>
            <a:r>
              <a:rPr lang="en-US" sz="3200" dirty="0"/>
              <a:t>Kairos Inside introduced the concept of the Riverbanks and Ezra in 2005 (Blue Manual) </a:t>
            </a:r>
          </a:p>
          <a:p>
            <a:r>
              <a:rPr lang="en-US" sz="3200" dirty="0"/>
              <a:t>Kairos Outside introduced Riverbanks in 2011</a:t>
            </a:r>
          </a:p>
          <a:p>
            <a:r>
              <a:rPr lang="en-US" sz="3200" dirty="0"/>
              <a:t>Kairos Torch included Riverbanks in 2016.</a:t>
            </a:r>
          </a:p>
          <a:p>
            <a:r>
              <a:rPr lang="en-US" sz="3200" dirty="0"/>
              <a:t>It was a more positive approach of guiding teams to a standardized way of learning Kairos.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33980A-CE53-40CE-AC2E-0F0BE8A1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4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51B826-7568-4A61-BFF7-2124AEB0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does Kairos need the Riverbanks?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9D051A-EDFC-4D35-B9CC-2F9ABD17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6</a:t>
            </a:fld>
            <a:endParaRPr lang="en-US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4765E5D-716C-0845-8D6B-39F41B77D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825625"/>
            <a:ext cx="8879541" cy="4351338"/>
          </a:xfrm>
        </p:spPr>
        <p:txBody>
          <a:bodyPr>
            <a:normAutofit/>
          </a:bodyPr>
          <a:lstStyle/>
          <a:p>
            <a:r>
              <a:rPr lang="en-US" sz="3200" dirty="0"/>
              <a:t>To honor our history by following all policies and procedures</a:t>
            </a:r>
          </a:p>
          <a:p>
            <a:endParaRPr lang="en-US" sz="2000" dirty="0"/>
          </a:p>
          <a:p>
            <a:r>
              <a:rPr lang="en-US" sz="3200" dirty="0"/>
              <a:t>As a global ministry, to ensures standardization</a:t>
            </a:r>
          </a:p>
          <a:p>
            <a:endParaRPr lang="en-US" sz="3200" dirty="0"/>
          </a:p>
          <a:p>
            <a:r>
              <a:rPr lang="en-US" sz="3200" dirty="0"/>
              <a:t>Keeps the program Ecumenical</a:t>
            </a:r>
          </a:p>
          <a:p>
            <a:endParaRPr lang="en-US" sz="2000" dirty="0"/>
          </a:p>
          <a:p>
            <a:r>
              <a:rPr lang="en-US" sz="3200" dirty="0"/>
              <a:t>Helps us to be obedient to God’s will</a:t>
            </a:r>
          </a:p>
        </p:txBody>
      </p:sp>
    </p:spTree>
    <p:extLst>
      <p:ext uri="{BB962C8B-B14F-4D97-AF65-F5344CB8AC3E}">
        <p14:creationId xmlns:p14="http://schemas.microsoft.com/office/powerpoint/2010/main" val="11328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E370-C152-4261-ABCD-3BB627793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does Kairos need the Riverbanks?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480EF-2191-4212-B28F-590087D9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7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D6E9CB4-3F68-2646-9E22-1572F574D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4257" y="1602451"/>
            <a:ext cx="8879541" cy="4598843"/>
          </a:xfrm>
        </p:spPr>
        <p:txBody>
          <a:bodyPr>
            <a:noAutofit/>
          </a:bodyPr>
          <a:lstStyle/>
          <a:p>
            <a:r>
              <a:rPr lang="en-US" sz="3200" dirty="0"/>
              <a:t>Structure for volunteers to understand a global ministry</a:t>
            </a:r>
          </a:p>
          <a:p>
            <a:endParaRPr lang="en-US" sz="1200" dirty="0"/>
          </a:p>
          <a:p>
            <a:r>
              <a:rPr lang="en-US" sz="3200" dirty="0"/>
              <a:t>Provides explanations of our key components</a:t>
            </a:r>
          </a:p>
          <a:p>
            <a:endParaRPr lang="en-US" sz="1200" dirty="0"/>
          </a:p>
          <a:p>
            <a:r>
              <a:rPr lang="en-US" sz="3200" dirty="0"/>
              <a:t>Reminds us of the importance of each element through the Weekend. </a:t>
            </a:r>
          </a:p>
          <a:p>
            <a:endParaRPr lang="en-US" sz="1200" dirty="0"/>
          </a:p>
          <a:p>
            <a:r>
              <a:rPr lang="en-US" sz="3200" dirty="0"/>
              <a:t>Our 3 Kairos programs have very similar elements- One Ministry.</a:t>
            </a:r>
          </a:p>
        </p:txBody>
      </p:sp>
    </p:spTree>
    <p:extLst>
      <p:ext uri="{BB962C8B-B14F-4D97-AF65-F5344CB8AC3E}">
        <p14:creationId xmlns:p14="http://schemas.microsoft.com/office/powerpoint/2010/main" val="409637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Ministry with Three Programs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FC8A9D79-DC9E-4B7F-8C85-FD03F041FC3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80544" y="2011679"/>
          <a:ext cx="10141341" cy="354651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269467">
                  <a:extLst>
                    <a:ext uri="{9D8B030D-6E8A-4147-A177-3AD203B41FA5}">
                      <a16:colId xmlns:a16="http://schemas.microsoft.com/office/drawing/2014/main" val="358850703"/>
                    </a:ext>
                  </a:extLst>
                </a:gridCol>
                <a:gridCol w="961607">
                  <a:extLst>
                    <a:ext uri="{9D8B030D-6E8A-4147-A177-3AD203B41FA5}">
                      <a16:colId xmlns:a16="http://schemas.microsoft.com/office/drawing/2014/main" val="1417635903"/>
                    </a:ext>
                  </a:extLst>
                </a:gridCol>
                <a:gridCol w="1092734">
                  <a:extLst>
                    <a:ext uri="{9D8B030D-6E8A-4147-A177-3AD203B41FA5}">
                      <a16:colId xmlns:a16="http://schemas.microsoft.com/office/drawing/2014/main" val="3131290082"/>
                    </a:ext>
                  </a:extLst>
                </a:gridCol>
                <a:gridCol w="1107303">
                  <a:extLst>
                    <a:ext uri="{9D8B030D-6E8A-4147-A177-3AD203B41FA5}">
                      <a16:colId xmlns:a16="http://schemas.microsoft.com/office/drawing/2014/main" val="29445496"/>
                    </a:ext>
                  </a:extLst>
                </a:gridCol>
                <a:gridCol w="1078164">
                  <a:extLst>
                    <a:ext uri="{9D8B030D-6E8A-4147-A177-3AD203B41FA5}">
                      <a16:colId xmlns:a16="http://schemas.microsoft.com/office/drawing/2014/main" val="2940204379"/>
                    </a:ext>
                  </a:extLst>
                </a:gridCol>
                <a:gridCol w="1078164">
                  <a:extLst>
                    <a:ext uri="{9D8B030D-6E8A-4147-A177-3AD203B41FA5}">
                      <a16:colId xmlns:a16="http://schemas.microsoft.com/office/drawing/2014/main" val="4138592888"/>
                    </a:ext>
                  </a:extLst>
                </a:gridCol>
                <a:gridCol w="1107303">
                  <a:extLst>
                    <a:ext uri="{9D8B030D-6E8A-4147-A177-3AD203B41FA5}">
                      <a16:colId xmlns:a16="http://schemas.microsoft.com/office/drawing/2014/main" val="2565350524"/>
                    </a:ext>
                  </a:extLst>
                </a:gridCol>
                <a:gridCol w="1339295">
                  <a:extLst>
                    <a:ext uri="{9D8B030D-6E8A-4147-A177-3AD203B41FA5}">
                      <a16:colId xmlns:a16="http://schemas.microsoft.com/office/drawing/2014/main" val="2005506085"/>
                    </a:ext>
                  </a:extLst>
                </a:gridCol>
                <a:gridCol w="1107304">
                  <a:extLst>
                    <a:ext uri="{9D8B030D-6E8A-4147-A177-3AD203B41FA5}">
                      <a16:colId xmlns:a16="http://schemas.microsoft.com/office/drawing/2014/main" val="837853612"/>
                    </a:ext>
                  </a:extLst>
                </a:gridCol>
              </a:tblGrid>
              <a:tr h="1030795"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Ministry Foundations 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Common Ground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Sacrifice &amp; Obedience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Team Formation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The Institution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The Weekend - Spirit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The Weekend - Program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Spiritual Relationships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Continuing Ministry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031385"/>
                  </a:ext>
                </a:extLst>
              </a:tr>
              <a:tr h="12578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Ministry Foundations 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Common Ground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Sacrifice &amp; Obedience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Team Formation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Kairos Outside Guests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Weekend - Spirit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The Weekend - Program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Spiritual Relationships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baseline="0" dirty="0">
                          <a:solidFill>
                            <a:schemeClr val="tx1"/>
                          </a:solidFill>
                        </a:rPr>
                        <a:t>Continuing Ministry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104128"/>
                  </a:ext>
                </a:extLst>
              </a:tr>
              <a:tr h="12578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Ministry Foundations 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Common Ground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Team Selection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Team Formation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Youth Facilities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Spiritual Focus*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Weekend - Program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300" b="1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Spiritual Focus*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Continuing Ministry</a:t>
                      </a:r>
                    </a:p>
                  </a:txBody>
                  <a:tcPr marL="87886" marR="87886" marT="43943" marB="439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54724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6563113-2935-44C9-B1C2-B3C8E71320A9}"/>
              </a:ext>
            </a:extLst>
          </p:cNvPr>
          <p:cNvSpPr txBox="1"/>
          <p:nvPr/>
        </p:nvSpPr>
        <p:spPr>
          <a:xfrm>
            <a:off x="370115" y="2261442"/>
            <a:ext cx="13193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Kairos Inside</a:t>
            </a:r>
          </a:p>
          <a:p>
            <a:endParaRPr lang="en-US" sz="2400" dirty="0"/>
          </a:p>
          <a:p>
            <a:r>
              <a:rPr lang="en-US" sz="2400" dirty="0"/>
              <a:t>Kairos Outside</a:t>
            </a:r>
          </a:p>
          <a:p>
            <a:endParaRPr lang="en-US" sz="2400" dirty="0"/>
          </a:p>
          <a:p>
            <a:r>
              <a:rPr lang="en-US" sz="2400" dirty="0"/>
              <a:t>Kairos </a:t>
            </a:r>
          </a:p>
          <a:p>
            <a:r>
              <a:rPr lang="en-US" sz="2400" dirty="0"/>
              <a:t>Torch</a:t>
            </a:r>
          </a:p>
        </p:txBody>
      </p:sp>
    </p:spTree>
    <p:extLst>
      <p:ext uri="{BB962C8B-B14F-4D97-AF65-F5344CB8AC3E}">
        <p14:creationId xmlns:p14="http://schemas.microsoft.com/office/powerpoint/2010/main" val="280960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A3F4F8-CDF0-4294-82CA-D2379F69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CE638A-0720-482F-9F06-3F623F7564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7043" y="365125"/>
            <a:ext cx="8878887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are the Riverbanks Wide in some areas and Narrow in others?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B55E1-1744-4581-B5D9-CE6A00868C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49557" y="1881100"/>
            <a:ext cx="9749748" cy="4351338"/>
          </a:xfrm>
        </p:spPr>
        <p:txBody>
          <a:bodyPr>
            <a:normAutofit lnSpcReduction="10000"/>
          </a:bodyPr>
          <a:lstStyle/>
          <a:p>
            <a:r>
              <a:rPr lang="en-US" sz="3200" u="sng" dirty="0"/>
              <a:t>Wide</a:t>
            </a:r>
            <a:r>
              <a:rPr lang="en-US" sz="3200" dirty="0"/>
              <a:t> regarding Team Formation Meetings</a:t>
            </a:r>
          </a:p>
          <a:p>
            <a:pPr lvl="1"/>
            <a:r>
              <a:rPr lang="en-US" sz="2600" dirty="0"/>
              <a:t>allows Weekend Leader to be creative and avoid “veteran” member boredom, i.e., meeting times, # of meetings, agenda</a:t>
            </a:r>
          </a:p>
          <a:p>
            <a:pPr lvl="1"/>
            <a:endParaRPr lang="en-US" sz="1200" dirty="0"/>
          </a:p>
          <a:p>
            <a:r>
              <a:rPr lang="en-US" sz="3200" u="sng" dirty="0"/>
              <a:t>Narrow</a:t>
            </a:r>
            <a:r>
              <a:rPr lang="en-US" sz="3200" dirty="0"/>
              <a:t> regarding Total Time for Formation Meetings</a:t>
            </a:r>
          </a:p>
          <a:p>
            <a:pPr lvl="1"/>
            <a:r>
              <a:rPr lang="en-US" sz="2600" dirty="0"/>
              <a:t>every team is different and formation requires time for group dynamics and spiritual preparation (minimum hours 34, 36, 40 )</a:t>
            </a:r>
          </a:p>
          <a:p>
            <a:pPr lvl="1"/>
            <a:endParaRPr lang="en-US" sz="1200" dirty="0"/>
          </a:p>
          <a:p>
            <a:r>
              <a:rPr lang="en-US" sz="3200" u="sng" dirty="0"/>
              <a:t>Narrow</a:t>
            </a:r>
            <a:r>
              <a:rPr lang="en-US" sz="3200" dirty="0"/>
              <a:t> regarding Talk Previews during Formation</a:t>
            </a:r>
          </a:p>
          <a:p>
            <a:pPr lvl="1"/>
            <a:r>
              <a:rPr lang="en-US" sz="2600" dirty="0"/>
              <a:t>all talks are to be reviewed during team meetings to ensure obedience to outline and relevant witness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473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1610</Words>
  <Application>Microsoft Office PowerPoint</Application>
  <PresentationFormat>Widescreen</PresentationFormat>
  <Paragraphs>230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Living Within the Riverbanks</vt:lpstr>
      <vt:lpstr>Living Within the Riverbanks Devotion – Floating Feather</vt:lpstr>
      <vt:lpstr>All In!!</vt:lpstr>
      <vt:lpstr>What is a Kairos Riverbank?</vt:lpstr>
      <vt:lpstr>History of Riverbanks</vt:lpstr>
      <vt:lpstr>Why does Kairos need the Riverbanks?</vt:lpstr>
      <vt:lpstr>Why does Kairos need the Riverbanks?</vt:lpstr>
      <vt:lpstr>One Ministry with Three Programs</vt:lpstr>
      <vt:lpstr>Why are the Riverbanks Wide in some areas and Narrow in others?</vt:lpstr>
      <vt:lpstr>Why are the Riverbanks Wide in some areas and Narrow in others?</vt:lpstr>
      <vt:lpstr>Why are the Riverbanks Wide in some areas and Narrow in others?</vt:lpstr>
      <vt:lpstr>Why are the Riverbanks Wide in some areas and Narrow in others?</vt:lpstr>
      <vt:lpstr>Why are the Riverbanks Wide in some areas and Narrow in others?</vt:lpstr>
      <vt:lpstr>How can the Riverbanks be freeing for the team and the ministry?</vt:lpstr>
      <vt:lpstr>What makes living “All In” the riverbanks difficult or challenging?</vt:lpstr>
      <vt:lpstr>PowerPoint Presentation</vt:lpstr>
      <vt:lpstr>How well do you know the Riverbanks?</vt:lpstr>
      <vt:lpstr>Riverbanks, con’t</vt:lpstr>
      <vt:lpstr>Riverbanks, con’t</vt:lpstr>
      <vt:lpstr>Riverbanks, con’t</vt:lpstr>
      <vt:lpstr>Riverbanks, con’t</vt:lpstr>
      <vt:lpstr>Riverbanks con’t</vt:lpstr>
      <vt:lpstr>Let’s share 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Craig Combs</cp:lastModifiedBy>
  <cp:revision>84</cp:revision>
  <cp:lastPrinted>2019-05-31T16:14:51Z</cp:lastPrinted>
  <dcterms:created xsi:type="dcterms:W3CDTF">2019-03-19T16:10:14Z</dcterms:created>
  <dcterms:modified xsi:type="dcterms:W3CDTF">2019-06-27T16:04:17Z</dcterms:modified>
</cp:coreProperties>
</file>